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1" r:id="rId1"/>
  </p:sldMasterIdLst>
  <p:notesMasterIdLst>
    <p:notesMasterId r:id="rId23"/>
  </p:notesMasterIdLst>
  <p:sldIdLst>
    <p:sldId id="264" r:id="rId2"/>
    <p:sldId id="265" r:id="rId3"/>
    <p:sldId id="258" r:id="rId4"/>
    <p:sldId id="266" r:id="rId5"/>
    <p:sldId id="267" r:id="rId6"/>
    <p:sldId id="260" r:id="rId7"/>
    <p:sldId id="268" r:id="rId8"/>
    <p:sldId id="259" r:id="rId9"/>
    <p:sldId id="269" r:id="rId10"/>
    <p:sldId id="270" r:id="rId11"/>
    <p:sldId id="261" r:id="rId12"/>
    <p:sldId id="262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5143500" type="screen16x9"/>
  <p:notesSz cx="6858000" cy="9144000"/>
  <p:embeddedFontLst>
    <p:embeddedFont>
      <p:font typeface="Montserrat" pitchFamily="2" charset="0"/>
      <p:regular r:id="rId24"/>
      <p:bold r:id="rId25"/>
      <p:italic r:id="rId26"/>
      <p:boldItalic r:id="rId27"/>
    </p:embeddedFont>
    <p:embeddedFont>
      <p:font typeface="Montserrat Light" pitchFamily="2" charset="0"/>
      <p:regular r:id="rId28"/>
      <p:italic r:id="rId29"/>
    </p:embeddedFont>
    <p:embeddedFont>
      <p:font typeface="Montserrat SemiBold" pitchFamily="2" charset="0"/>
      <p:bold r:id="rId30"/>
      <p:boldItalic r:id="rId31"/>
    </p:embeddedFont>
    <p:embeddedFont>
      <p:font typeface="Poppins" panose="00000500000000000000" pitchFamily="2" charset="0"/>
      <p:regular r:id="rId32"/>
      <p:bold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Poppins SemiBold" panose="00000700000000000000" pitchFamily="2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8E8"/>
    <a:srgbClr val="3DC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6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217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5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296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5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22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37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902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267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0;p61">
            <a:extLst>
              <a:ext uri="{FF2B5EF4-FFF2-40B4-BE49-F238E27FC236}">
                <a16:creationId xmlns:a16="http://schemas.microsoft.com/office/drawing/2014/main" id="{BF0796E5-4EC9-790A-AF43-BE8BF7EDA01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770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01D9-C0FF-E8BB-8460-D03E0A45A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026" y="761566"/>
            <a:ext cx="394335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ipsum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FBE86-49D1-87B1-5EC4-FEA52FC0D9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1026" y="1672363"/>
            <a:ext cx="39433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800" dirty="0" smtClean="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212121"/>
              </a:buClr>
              <a:buSzPts val="1800"/>
              <a:buFont typeface="Montserrat"/>
              <a:buNone/>
            </a:pPr>
            <a:r>
              <a:rPr lang="en-US" dirty="0"/>
              <a:t>Labore et dolore </a:t>
            </a:r>
            <a:r>
              <a:rPr lang="en-US" dirty="0" err="1"/>
              <a:t>magmona</a:t>
            </a:r>
            <a:r>
              <a:rPr lang="en-US" dirty="0"/>
              <a:t> </a:t>
            </a:r>
            <a:r>
              <a:rPr lang="en-US" dirty="0" err="1"/>
              <a:t>deum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volupo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B547B2-43EC-B125-A88C-8A22097181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1026" y="2635250"/>
            <a:ext cx="4060825" cy="170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ipsusit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15" name="Google Shape;357;p70">
            <a:extLst>
              <a:ext uri="{FF2B5EF4-FFF2-40B4-BE49-F238E27FC236}">
                <a16:creationId xmlns:a16="http://schemas.microsoft.com/office/drawing/2014/main" id="{3DAE3812-CC1B-2003-B1CB-0F8C697D17B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3810000" cy="51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94208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943350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888950"/>
            <a:ext cx="34290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2500" y="2038350"/>
            <a:ext cx="3429000" cy="23447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2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943350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759700"/>
            <a:ext cx="3429000" cy="114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33572"/>
            <a:ext cx="9144000" cy="17099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2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7338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888950"/>
            <a:ext cx="34290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2500" y="2038350"/>
            <a:ext cx="3733300" cy="20391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57100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4DE5976-D754-881A-3304-6588373C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25" y="2239877"/>
            <a:ext cx="7616952" cy="20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14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7616976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4DE5976-D754-881A-3304-6588373C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4299" y="2239877"/>
            <a:ext cx="4454677" cy="20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FB27198-082F-B927-D936-327D1B9DE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00" y="2239877"/>
            <a:ext cx="2953512" cy="16916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76169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383608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1FAC2-67CE-A733-F1D1-75781A1C72D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516139" y="0"/>
            <a:ext cx="4627861" cy="51435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3" r:id="rId4"/>
    <p:sldLayoutId id="2147483665" r:id="rId5"/>
    <p:sldLayoutId id="2147483664" r:id="rId6"/>
    <p:sldLayoutId id="2147483653" r:id="rId7"/>
    <p:sldLayoutId id="2147483668" r:id="rId8"/>
    <p:sldLayoutId id="2147483667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1;p61">
            <a:extLst>
              <a:ext uri="{FF2B5EF4-FFF2-40B4-BE49-F238E27FC236}">
                <a16:creationId xmlns:a16="http://schemas.microsoft.com/office/drawing/2014/main" id="{3B073CE2-F863-9C7B-3481-256434B64FF1}"/>
              </a:ext>
            </a:extLst>
          </p:cNvPr>
          <p:cNvSpPr txBox="1">
            <a:spLocks/>
          </p:cNvSpPr>
          <p:nvPr/>
        </p:nvSpPr>
        <p:spPr>
          <a:xfrm>
            <a:off x="299525" y="2814425"/>
            <a:ext cx="55761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9738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161ED-8654-1DA8-5771-B18B7E8C0AB2}"/>
              </a:ext>
            </a:extLst>
          </p:cNvPr>
          <p:cNvSpPr/>
          <p:nvPr/>
        </p:nvSpPr>
        <p:spPr>
          <a:xfrm>
            <a:off x="490560" y="583293"/>
            <a:ext cx="3928622" cy="1920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6F03D-FB2B-DF89-49A7-65B206D2B950}"/>
              </a:ext>
            </a:extLst>
          </p:cNvPr>
          <p:cNvSpPr/>
          <p:nvPr/>
        </p:nvSpPr>
        <p:spPr>
          <a:xfrm>
            <a:off x="490560" y="2639967"/>
            <a:ext cx="3928622" cy="1920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3E5BC6-1FD3-FBBE-14D1-AED271BF2B09}"/>
              </a:ext>
            </a:extLst>
          </p:cNvPr>
          <p:cNvSpPr/>
          <p:nvPr/>
        </p:nvSpPr>
        <p:spPr>
          <a:xfrm>
            <a:off x="4859360" y="583293"/>
            <a:ext cx="3928622" cy="3976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3BFDA5E-F2CE-D774-AA4C-4B118503A738}"/>
              </a:ext>
            </a:extLst>
          </p:cNvPr>
          <p:cNvSpPr>
            <a:spLocks noChangeAspect="1"/>
          </p:cNvSpPr>
          <p:nvPr/>
        </p:nvSpPr>
        <p:spPr>
          <a:xfrm>
            <a:off x="841375" y="682625"/>
            <a:ext cx="2892425" cy="1729468"/>
          </a:xfrm>
          <a:custGeom>
            <a:avLst/>
            <a:gdLst/>
            <a:ahLst/>
            <a:cxnLst/>
            <a:rect l="l" t="t" r="r" b="b"/>
            <a:pathLst>
              <a:path w="7395699" h="5127041">
                <a:moveTo>
                  <a:pt x="0" y="0"/>
                </a:moveTo>
                <a:lnTo>
                  <a:pt x="7395699" y="0"/>
                </a:lnTo>
                <a:lnTo>
                  <a:pt x="7395699" y="5127041"/>
                </a:lnTo>
                <a:lnTo>
                  <a:pt x="0" y="512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32" t="-36378" r="-9237" b="-247511"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698A41F-BD51-EB31-76AD-186DF1662A0E}"/>
              </a:ext>
            </a:extLst>
          </p:cNvPr>
          <p:cNvSpPr>
            <a:spLocks noChangeAspect="1"/>
          </p:cNvSpPr>
          <p:nvPr/>
        </p:nvSpPr>
        <p:spPr>
          <a:xfrm>
            <a:off x="841375" y="2736850"/>
            <a:ext cx="2953385" cy="1755140"/>
          </a:xfrm>
          <a:custGeom>
            <a:avLst/>
            <a:gdLst/>
            <a:ahLst/>
            <a:cxnLst/>
            <a:rect l="l" t="t" r="r" b="b"/>
            <a:pathLst>
              <a:path w="7612080" h="4293644">
                <a:moveTo>
                  <a:pt x="0" y="0"/>
                </a:moveTo>
                <a:lnTo>
                  <a:pt x="7612079" y="0"/>
                </a:lnTo>
                <a:lnTo>
                  <a:pt x="7612079" y="4293644"/>
                </a:lnTo>
                <a:lnTo>
                  <a:pt x="0" y="429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1" t="-143638" r="-10555" b="-152354"/>
            </a:stretch>
          </a:blipFill>
        </p:spPr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89F70179-5A22-E58C-31E6-90ED858D03D7}"/>
              </a:ext>
            </a:extLst>
          </p:cNvPr>
          <p:cNvSpPr>
            <a:spLocks noChangeAspect="1"/>
          </p:cNvSpPr>
          <p:nvPr/>
        </p:nvSpPr>
        <p:spPr>
          <a:xfrm>
            <a:off x="4978408" y="1154430"/>
            <a:ext cx="3690526" cy="2834640"/>
          </a:xfrm>
          <a:custGeom>
            <a:avLst/>
            <a:gdLst/>
            <a:ahLst/>
            <a:cxnLst/>
            <a:rect l="l" t="t" r="r" b="b"/>
            <a:pathLst>
              <a:path w="8093290" h="6216346">
                <a:moveTo>
                  <a:pt x="0" y="0"/>
                </a:moveTo>
                <a:lnTo>
                  <a:pt x="8093289" y="0"/>
                </a:lnTo>
                <a:lnTo>
                  <a:pt x="8093289" y="6216346"/>
                </a:lnTo>
                <a:lnTo>
                  <a:pt x="0" y="621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20" r="-1819" b="-2004"/>
            </a:stretch>
          </a:blipFill>
        </p:spPr>
      </p:sp>
    </p:spTree>
    <p:extLst>
      <p:ext uri="{BB962C8B-B14F-4D97-AF65-F5344CB8AC3E}">
        <p14:creationId xmlns:p14="http://schemas.microsoft.com/office/powerpoint/2010/main" val="59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FAB9-9047-E6BA-04F1-AF3751A2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649898"/>
            <a:ext cx="7616951" cy="1034129"/>
          </a:xfrm>
        </p:spPr>
        <p:txBody>
          <a:bodyPr/>
          <a:lstStyle/>
          <a:p>
            <a:r>
              <a:rPr lang="en-US" dirty="0"/>
              <a:t>FEATURE SELECTION - NUMERICAL VS CATEGORICAL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40F65-04FF-AB7C-BA45-464761050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The techniques used to handle numerical and categorical variables in preparing a dataset for machine learning, are quite different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Numerical Features are usually used by the algorithms to quantify "distances" between different data points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 the other hand, we cannot define such distances for categorical variables</a:t>
            </a:r>
          </a:p>
          <a:p>
            <a:endParaRPr lang="en-US" dirty="0"/>
          </a:p>
          <a:p>
            <a:r>
              <a:rPr lang="en-US" dirty="0"/>
              <a:t>If a feature is the </a:t>
            </a:r>
            <a:r>
              <a:rPr lang="en-US" dirty="0" err="1"/>
              <a:t>colour</a:t>
            </a:r>
            <a:r>
              <a:rPr lang="en-US" dirty="0"/>
              <a:t> of an object, how "different" </a:t>
            </a:r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red</a:t>
            </a:r>
            <a:r>
              <a:rPr lang="en-US" dirty="0"/>
              <a:t> from </a:t>
            </a:r>
            <a:r>
              <a:rPr lang="en-US" dirty="0">
                <a:solidFill>
                  <a:srgbClr val="0070C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blue</a:t>
            </a:r>
            <a:r>
              <a:rPr lang="en-US" dirty="0"/>
              <a:t>?</a:t>
            </a:r>
          </a:p>
          <a:p>
            <a:r>
              <a:rPr lang="en-US" dirty="0"/>
              <a:t>how about </a:t>
            </a:r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red</a:t>
            </a:r>
            <a:r>
              <a:rPr lang="en-US" dirty="0"/>
              <a:t> from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green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3101638" cy="2048256"/>
          </a:xfrm>
        </p:spPr>
        <p:txBody>
          <a:bodyPr/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One hot encoding: replace a categorical variable with one of more new features that have the values of 0 or 1.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What are the consequences of this technique in terms of the cardinality of the variable?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DB3AA08-D6EB-07C4-2291-DDB3C659717E}"/>
              </a:ext>
            </a:extLst>
          </p:cNvPr>
          <p:cNvSpPr/>
          <p:nvPr/>
        </p:nvSpPr>
        <p:spPr>
          <a:xfrm>
            <a:off x="4082603" y="2239877"/>
            <a:ext cx="4580308" cy="2458272"/>
          </a:xfrm>
          <a:custGeom>
            <a:avLst/>
            <a:gdLst/>
            <a:ahLst/>
            <a:cxnLst/>
            <a:rect l="l" t="t" r="r" b="b"/>
            <a:pathLst>
              <a:path w="8919155" h="4936119">
                <a:moveTo>
                  <a:pt x="0" y="0"/>
                </a:moveTo>
                <a:lnTo>
                  <a:pt x="8919155" y="0"/>
                </a:lnTo>
                <a:lnTo>
                  <a:pt x="8919155" y="4936119"/>
                </a:lnTo>
                <a:lnTo>
                  <a:pt x="0" y="493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16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0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3101638" cy="2048256"/>
          </a:xfrm>
        </p:spPr>
        <p:txBody>
          <a:bodyPr/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One hot encoding: replace a categorical variable with one of more new features that have the values of 0 or 1.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What are the consequences of this technique in terms of the cardinality of the variable?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DB3AA08-D6EB-07C4-2291-DDB3C659717E}"/>
              </a:ext>
            </a:extLst>
          </p:cNvPr>
          <p:cNvSpPr/>
          <p:nvPr/>
        </p:nvSpPr>
        <p:spPr>
          <a:xfrm>
            <a:off x="4082603" y="2239877"/>
            <a:ext cx="4580308" cy="2458272"/>
          </a:xfrm>
          <a:custGeom>
            <a:avLst/>
            <a:gdLst/>
            <a:ahLst/>
            <a:cxnLst/>
            <a:rect l="l" t="t" r="r" b="b"/>
            <a:pathLst>
              <a:path w="8919155" h="4936119">
                <a:moveTo>
                  <a:pt x="0" y="0"/>
                </a:moveTo>
                <a:lnTo>
                  <a:pt x="8919155" y="0"/>
                </a:lnTo>
                <a:lnTo>
                  <a:pt x="8919155" y="4936119"/>
                </a:lnTo>
                <a:lnTo>
                  <a:pt x="0" y="493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16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02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7175476" cy="2048256"/>
          </a:xfrm>
        </p:spPr>
        <p:txBody>
          <a:bodyPr/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One hot encoding for the working class column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Watch out that numbers can encode categorical variables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18251-8A78-517A-6495-CCB88F03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90" y="2516909"/>
            <a:ext cx="6921746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9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76302BB-7F77-E095-E701-C07751C61A67}"/>
              </a:ext>
            </a:extLst>
          </p:cNvPr>
          <p:cNvSpPr>
            <a:spLocks noChangeAspect="1"/>
          </p:cNvSpPr>
          <p:nvPr/>
        </p:nvSpPr>
        <p:spPr>
          <a:xfrm>
            <a:off x="879958" y="2519363"/>
            <a:ext cx="2297765" cy="1280160"/>
          </a:xfrm>
          <a:custGeom>
            <a:avLst/>
            <a:gdLst/>
            <a:ahLst/>
            <a:cxnLst/>
            <a:rect l="l" t="t" r="r" b="b"/>
            <a:pathLst>
              <a:path w="4652947" h="2673708">
                <a:moveTo>
                  <a:pt x="0" y="0"/>
                </a:moveTo>
                <a:lnTo>
                  <a:pt x="4652946" y="0"/>
                </a:lnTo>
                <a:lnTo>
                  <a:pt x="4652946" y="2673708"/>
                </a:lnTo>
                <a:lnTo>
                  <a:pt x="0" y="267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0"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7175476" cy="377026"/>
          </a:xfrm>
        </p:spPr>
        <p:txBody>
          <a:bodyPr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Watch out that numbers can encode categorical variables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926A72F-409C-F2D5-0348-F1A566AC73CC}"/>
              </a:ext>
            </a:extLst>
          </p:cNvPr>
          <p:cNvSpPr>
            <a:spLocks noChangeAspect="1"/>
          </p:cNvSpPr>
          <p:nvPr/>
        </p:nvSpPr>
        <p:spPr>
          <a:xfrm>
            <a:off x="3133725" y="3268663"/>
            <a:ext cx="5802900" cy="1318850"/>
          </a:xfrm>
          <a:custGeom>
            <a:avLst/>
            <a:gdLst/>
            <a:ahLst/>
            <a:cxnLst/>
            <a:rect l="l" t="t" r="r" b="b"/>
            <a:pathLst>
              <a:path w="11931808" h="2766313">
                <a:moveTo>
                  <a:pt x="0" y="0"/>
                </a:moveTo>
                <a:lnTo>
                  <a:pt x="11931808" y="0"/>
                </a:lnTo>
                <a:lnTo>
                  <a:pt x="11931808" y="2766313"/>
                </a:lnTo>
                <a:lnTo>
                  <a:pt x="0" y="2766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0" t="-4000"/>
            </a:stretch>
          </a:blipFill>
        </p:spPr>
      </p:sp>
    </p:spTree>
    <p:extLst>
      <p:ext uri="{BB962C8B-B14F-4D97-AF65-F5344CB8AC3E}">
        <p14:creationId xmlns:p14="http://schemas.microsoft.com/office/powerpoint/2010/main" val="410657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772-8905-D8C3-34C9-E8117B4B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292662"/>
          </a:xfrm>
        </p:spPr>
        <p:txBody>
          <a:bodyPr>
            <a:spAutoFit/>
          </a:bodyPr>
          <a:lstStyle/>
          <a:p>
            <a:r>
              <a:rPr lang="en-US" dirty="0"/>
              <a:t>FEATURE SELECTION -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EA14B-4367-01FF-A74F-C4B0FE33F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Create groups of lower granularity from elements of a variable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Also known as </a:t>
            </a:r>
            <a:r>
              <a:rPr lang="en-US" dirty="0" err="1"/>
              <a:t>descritization</a:t>
            </a:r>
            <a:r>
              <a:rPr lang="en-US" dirty="0"/>
              <a:t> when applied to numerical variables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 Python can be done with cut and </a:t>
            </a:r>
            <a:r>
              <a:rPr lang="en-US" dirty="0" err="1"/>
              <a:t>qcut</a:t>
            </a: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772-8905-D8C3-34C9-E8117B4B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en-US" dirty="0"/>
              <a:t>FEATURE SELECTION – </a:t>
            </a:r>
            <a:br>
              <a:rPr lang="en-US" dirty="0"/>
            </a:br>
            <a:r>
              <a:rPr lang="en-US" dirty="0"/>
              <a:t>TESTS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EA14B-4367-01FF-A74F-C4B0FE33F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Remember Module 2 techniques: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- Chi-Squared goodness of fit tests of contingency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- 2-sample t-tests (and ANOVA tests) to see if you can perform further aggregations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01C7D72-0AAA-B02D-395C-05EC4195D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33" r="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72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B28F-3044-6787-93EC-591E1840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292662"/>
          </a:xfrm>
        </p:spPr>
        <p:txBody>
          <a:bodyPr>
            <a:spAutoFit/>
          </a:bodyPr>
          <a:lstStyle/>
          <a:p>
            <a:r>
              <a:rPr lang="en-US" dirty="0"/>
              <a:t>CORRELATION THRESHOLDS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5D83-10DF-CC44-D0FE-BB4469452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0765" y="2239877"/>
            <a:ext cx="3568212" cy="2048256"/>
          </a:xfrm>
        </p:spPr>
        <p:txBody>
          <a:bodyPr/>
          <a:lstStyle/>
          <a:p>
            <a:r>
              <a:rPr lang="en-US" dirty="0"/>
              <a:t>Deep relation with the concept of mutual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best numerical features are those with a high explanatory power of the target variable, but low mutual information amongst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 thresholds allow us create the above criteria and thus filter out redundant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4D1940E-BA6C-FBB9-1F47-518CF467329A}"/>
              </a:ext>
            </a:extLst>
          </p:cNvPr>
          <p:cNvSpPr>
            <a:spLocks noChangeAspect="1"/>
          </p:cNvSpPr>
          <p:nvPr/>
        </p:nvSpPr>
        <p:spPr>
          <a:xfrm>
            <a:off x="705989" y="2280018"/>
            <a:ext cx="3761591" cy="2560320"/>
          </a:xfrm>
          <a:custGeom>
            <a:avLst/>
            <a:gdLst/>
            <a:ahLst/>
            <a:cxnLst/>
            <a:rect l="l" t="t" r="r" b="b"/>
            <a:pathLst>
              <a:path w="9983119" h="6794984">
                <a:moveTo>
                  <a:pt x="0" y="0"/>
                </a:moveTo>
                <a:lnTo>
                  <a:pt x="9983119" y="0"/>
                </a:lnTo>
                <a:lnTo>
                  <a:pt x="9983119" y="6794985"/>
                </a:lnTo>
                <a:lnTo>
                  <a:pt x="0" y="679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30"/>
            </a:stretch>
          </a:blipFill>
        </p:spPr>
      </p:sp>
    </p:spTree>
    <p:extLst>
      <p:ext uri="{BB962C8B-B14F-4D97-AF65-F5344CB8AC3E}">
        <p14:creationId xmlns:p14="http://schemas.microsoft.com/office/powerpoint/2010/main" val="357731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1;p61">
            <a:extLst>
              <a:ext uri="{FF2B5EF4-FFF2-40B4-BE49-F238E27FC236}">
                <a16:creationId xmlns:a16="http://schemas.microsoft.com/office/drawing/2014/main" id="{1B5824C9-9E8D-B78B-80B9-98CA9724E408}"/>
              </a:ext>
            </a:extLst>
          </p:cNvPr>
          <p:cNvSpPr txBox="1">
            <a:spLocks/>
          </p:cNvSpPr>
          <p:nvPr/>
        </p:nvSpPr>
        <p:spPr>
          <a:xfrm>
            <a:off x="299525" y="2814425"/>
            <a:ext cx="55761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84998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94257E6F-B3C4-724F-6FC3-0EC5055AB0FE}"/>
              </a:ext>
            </a:extLst>
          </p:cNvPr>
          <p:cNvGrpSpPr/>
          <p:nvPr/>
        </p:nvGrpSpPr>
        <p:grpSpPr>
          <a:xfrm>
            <a:off x="1558682" y="3758236"/>
            <a:ext cx="4023509" cy="456205"/>
            <a:chOff x="0" y="0"/>
            <a:chExt cx="3785870" cy="429260"/>
          </a:xfrm>
          <a:solidFill>
            <a:srgbClr val="1118E8"/>
          </a:solidFill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E047749-A311-4907-B79C-1AC62D78346E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7">
            <a:extLst>
              <a:ext uri="{FF2B5EF4-FFF2-40B4-BE49-F238E27FC236}">
                <a16:creationId xmlns:a16="http://schemas.microsoft.com/office/drawing/2014/main" id="{3F3C2F59-B1B7-AE75-5BED-87EBA747C3A1}"/>
              </a:ext>
            </a:extLst>
          </p:cNvPr>
          <p:cNvGrpSpPr/>
          <p:nvPr/>
        </p:nvGrpSpPr>
        <p:grpSpPr>
          <a:xfrm rot="16200000">
            <a:off x="226332" y="2425887"/>
            <a:ext cx="3120903" cy="456205"/>
            <a:chOff x="0" y="0"/>
            <a:chExt cx="2936575" cy="429260"/>
          </a:xfrm>
          <a:solidFill>
            <a:srgbClr val="1118E8"/>
          </a:solidFill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7FB34BB-E9EA-7BC9-5EC4-50BF9F8BDEDB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E695B3F0-3C95-3102-CE5F-4E2699595C84}"/>
              </a:ext>
            </a:extLst>
          </p:cNvPr>
          <p:cNvGrpSpPr/>
          <p:nvPr/>
        </p:nvGrpSpPr>
        <p:grpSpPr>
          <a:xfrm>
            <a:off x="2838451" y="1831078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40388B8-A0B6-2D28-7ADD-685796CBB76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423C8F9-2143-C8DC-EF45-D436CD871158}"/>
              </a:ext>
            </a:extLst>
          </p:cNvPr>
          <p:cNvGrpSpPr/>
          <p:nvPr/>
        </p:nvGrpSpPr>
        <p:grpSpPr>
          <a:xfrm rot="16200000">
            <a:off x="1926771" y="2859599"/>
            <a:ext cx="2005670" cy="313250"/>
            <a:chOff x="0" y="0"/>
            <a:chExt cx="9194800" cy="812800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7D22FC9-707A-CE94-0E3C-B919F576372F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1C7ECFC9-C3CF-5A50-7927-53CBD8AE3582}"/>
              </a:ext>
            </a:extLst>
          </p:cNvPr>
          <p:cNvGrpSpPr/>
          <p:nvPr/>
        </p:nvGrpSpPr>
        <p:grpSpPr>
          <a:xfrm>
            <a:off x="2838451" y="2785165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0358B4BB-7C03-0627-61EA-2A3558B262E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837B794A-06DC-5ADF-D6D2-E3F081D5BEBC}"/>
              </a:ext>
            </a:extLst>
          </p:cNvPr>
          <p:cNvGrpSpPr/>
          <p:nvPr/>
        </p:nvGrpSpPr>
        <p:grpSpPr>
          <a:xfrm>
            <a:off x="3905257" y="2785165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387F26FD-6937-7825-1CDE-8A19F29DB5B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60C74246-CCC9-940D-53C2-CA7F6BCDDF25}"/>
              </a:ext>
            </a:extLst>
          </p:cNvPr>
          <p:cNvGrpSpPr/>
          <p:nvPr/>
        </p:nvGrpSpPr>
        <p:grpSpPr>
          <a:xfrm>
            <a:off x="1684152" y="1785000"/>
            <a:ext cx="1154299" cy="313250"/>
            <a:chOff x="0" y="0"/>
            <a:chExt cx="9194800" cy="81280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FE60C154-9660-E1C3-9022-2AEEC22788B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3BA66A4B-D8DE-DB8F-7D56-F7F4C0D9D40E}"/>
              </a:ext>
            </a:extLst>
          </p:cNvPr>
          <p:cNvSpPr txBox="1"/>
          <p:nvPr/>
        </p:nvSpPr>
        <p:spPr>
          <a:xfrm>
            <a:off x="5810298" y="3874769"/>
            <a:ext cx="213361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400" dirty="0"/>
              <a:t>Year of experience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8F48B2D-4758-1830-DAB4-3F66183F8AB3}"/>
              </a:ext>
            </a:extLst>
          </p:cNvPr>
          <p:cNvSpPr txBox="1"/>
          <p:nvPr/>
        </p:nvSpPr>
        <p:spPr>
          <a:xfrm>
            <a:off x="2216093" y="1142249"/>
            <a:ext cx="213361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400" dirty="0"/>
              <a:t>Weight in grams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756CE9AA-A0D9-9C6B-C8A3-FC1778B64FD4}"/>
              </a:ext>
            </a:extLst>
          </p:cNvPr>
          <p:cNvSpPr txBox="1"/>
          <p:nvPr/>
        </p:nvSpPr>
        <p:spPr>
          <a:xfrm>
            <a:off x="1175229" y="2766828"/>
            <a:ext cx="50892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400" dirty="0"/>
              <a:t>1000</a:t>
            </a: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29CD7C58-8530-51F4-3C16-26DDD32F3218}"/>
              </a:ext>
            </a:extLst>
          </p:cNvPr>
          <p:cNvGrpSpPr/>
          <p:nvPr/>
        </p:nvGrpSpPr>
        <p:grpSpPr>
          <a:xfrm>
            <a:off x="2842113" y="2702974"/>
            <a:ext cx="1154299" cy="313250"/>
            <a:chOff x="0" y="0"/>
            <a:chExt cx="9194800" cy="812800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CEEE9715-532C-CD87-5F59-2F6D3C749EB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21" name="Group 24">
            <a:extLst>
              <a:ext uri="{FF2B5EF4-FFF2-40B4-BE49-F238E27FC236}">
                <a16:creationId xmlns:a16="http://schemas.microsoft.com/office/drawing/2014/main" id="{D7318224-CD93-5387-CD7E-FF6D1810F502}"/>
              </a:ext>
            </a:extLst>
          </p:cNvPr>
          <p:cNvGrpSpPr/>
          <p:nvPr/>
        </p:nvGrpSpPr>
        <p:grpSpPr>
          <a:xfrm rot="16200000">
            <a:off x="3419263" y="3285285"/>
            <a:ext cx="1154299" cy="313250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4FBBF42-E984-6666-1082-3C2798C608E5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23" name="Group 26">
            <a:extLst>
              <a:ext uri="{FF2B5EF4-FFF2-40B4-BE49-F238E27FC236}">
                <a16:creationId xmlns:a16="http://schemas.microsoft.com/office/drawing/2014/main" id="{DB85A21B-8B8A-C364-53F7-13B73FA71B55}"/>
              </a:ext>
            </a:extLst>
          </p:cNvPr>
          <p:cNvGrpSpPr/>
          <p:nvPr/>
        </p:nvGrpSpPr>
        <p:grpSpPr>
          <a:xfrm>
            <a:off x="1687814" y="2719695"/>
            <a:ext cx="1154299" cy="313250"/>
            <a:chOff x="0" y="0"/>
            <a:chExt cx="9194800" cy="812800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D19A8EBA-83DA-18B7-7C9C-4F7C7DE75415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25" name="TextBox 28">
            <a:extLst>
              <a:ext uri="{FF2B5EF4-FFF2-40B4-BE49-F238E27FC236}">
                <a16:creationId xmlns:a16="http://schemas.microsoft.com/office/drawing/2014/main" id="{AD7AEF2D-61B5-A087-1B6E-8349B42A9D34}"/>
              </a:ext>
            </a:extLst>
          </p:cNvPr>
          <p:cNvSpPr txBox="1"/>
          <p:nvPr/>
        </p:nvSpPr>
        <p:spPr>
          <a:xfrm>
            <a:off x="1175229" y="1835761"/>
            <a:ext cx="50892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400" dirty="0"/>
              <a:t>1200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1809984-A506-4BD0-542F-42B02E76A689}"/>
              </a:ext>
            </a:extLst>
          </p:cNvPr>
          <p:cNvSpPr txBox="1"/>
          <p:nvPr/>
        </p:nvSpPr>
        <p:spPr>
          <a:xfrm>
            <a:off x="2813538" y="4088210"/>
            <a:ext cx="2441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F460CEE9-FA92-DC0B-8938-3BF4F6BA8D58}"/>
              </a:ext>
            </a:extLst>
          </p:cNvPr>
          <p:cNvSpPr txBox="1"/>
          <p:nvPr/>
        </p:nvSpPr>
        <p:spPr>
          <a:xfrm>
            <a:off x="3751757" y="4088210"/>
            <a:ext cx="483581" cy="20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2163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D865-BD97-0582-230D-ED7AC2C8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MODEL GENERALIZATION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45B30E-64BB-0332-934A-3BFE2A925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3409949"/>
            <a:ext cx="7616952" cy="1120880"/>
          </a:xfrm>
        </p:spPr>
        <p:txBody>
          <a:bodyPr/>
          <a:lstStyle/>
          <a:p>
            <a:r>
              <a:rPr lang="en-US" dirty="0"/>
              <a:t>The main disadvantage of cross-validation is increased computational cost. As we are now training k models instead of a single model, cross-validation will be roughly times slower than doing a single split of the data.</a:t>
            </a:r>
          </a:p>
          <a:p>
            <a:endParaRPr lang="en-US" dirty="0"/>
          </a:p>
          <a:p>
            <a:r>
              <a:rPr lang="en-US" dirty="0"/>
              <a:t>It is important to keep in mind that cross-validation is not a way to build a model that can be applied to new data. Cross-validation does not return a model. When calling </a:t>
            </a:r>
            <a:r>
              <a:rPr lang="en-US" b="1" dirty="0" err="1"/>
              <a:t>cross_val_score</a:t>
            </a:r>
            <a:r>
              <a:rPr lang="en-US" dirty="0"/>
              <a:t>, multiple models are built internally, but the purpose of cross-validation is only to evaluate how well a given algorithm will generalize when trained on a specific dataset.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30A0114-90FF-F83A-44BA-1B6B49B2186A}"/>
              </a:ext>
            </a:extLst>
          </p:cNvPr>
          <p:cNvSpPr>
            <a:spLocks noChangeAspect="1"/>
          </p:cNvSpPr>
          <p:nvPr/>
        </p:nvSpPr>
        <p:spPr>
          <a:xfrm>
            <a:off x="790809" y="2239877"/>
            <a:ext cx="6321343" cy="1070061"/>
          </a:xfrm>
          <a:custGeom>
            <a:avLst/>
            <a:gdLst/>
            <a:ahLst/>
            <a:cxnLst/>
            <a:rect l="l" t="t" r="r" b="b"/>
            <a:pathLst>
              <a:path w="14661421" h="2969142">
                <a:moveTo>
                  <a:pt x="0" y="0"/>
                </a:moveTo>
                <a:lnTo>
                  <a:pt x="14661420" y="0"/>
                </a:lnTo>
                <a:lnTo>
                  <a:pt x="14661420" y="2969142"/>
                </a:lnTo>
                <a:lnTo>
                  <a:pt x="0" y="296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85" b="-4749"/>
            </a:stretch>
          </a:blipFill>
        </p:spPr>
      </p:sp>
    </p:spTree>
    <p:extLst>
      <p:ext uri="{BB962C8B-B14F-4D97-AF65-F5344CB8AC3E}">
        <p14:creationId xmlns:p14="http://schemas.microsoft.com/office/powerpoint/2010/main" val="137511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5BE8-CBB1-4E4D-DECD-559A9BBB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829550" cy="1292662"/>
          </a:xfrm>
        </p:spPr>
        <p:txBody>
          <a:bodyPr wrap="square">
            <a:spAutoFit/>
          </a:bodyPr>
          <a:lstStyle/>
          <a:p>
            <a:r>
              <a:rPr lang="en-US" dirty="0"/>
              <a:t>GENERALIZATION, UNDERFITTING &amp; OVERFITTING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47666A5-3B7C-5A40-082A-9A88A4A8D3B7}"/>
              </a:ext>
            </a:extLst>
          </p:cNvPr>
          <p:cNvSpPr>
            <a:spLocks noChangeAspect="1"/>
          </p:cNvSpPr>
          <p:nvPr/>
        </p:nvSpPr>
        <p:spPr>
          <a:xfrm>
            <a:off x="691817" y="2248791"/>
            <a:ext cx="3687029" cy="2468880"/>
          </a:xfrm>
          <a:custGeom>
            <a:avLst/>
            <a:gdLst/>
            <a:ahLst/>
            <a:cxnLst/>
            <a:rect l="l" t="t" r="r" b="b"/>
            <a:pathLst>
              <a:path w="8148502" h="5456329">
                <a:moveTo>
                  <a:pt x="0" y="0"/>
                </a:moveTo>
                <a:lnTo>
                  <a:pt x="8148502" y="0"/>
                </a:lnTo>
                <a:lnTo>
                  <a:pt x="8148502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306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32774-4309-5151-2EFD-E32696A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3733800" cy="1292662"/>
          </a:xfrm>
        </p:spPr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161D1-10A5-C255-4324-88585C8E9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process of processing numerical features and converting them into a uniform scale is known as feature scaling</a:t>
            </a:r>
          </a:p>
          <a:p>
            <a:endParaRPr lang="en-US" dirty="0"/>
          </a:p>
          <a:p>
            <a:r>
              <a:rPr lang="en-US" dirty="0"/>
              <a:t>whilst some algorithms are virtually invariant to this technique, for other it is </a:t>
            </a:r>
            <a:r>
              <a:rPr lang="en-US" dirty="0" err="1"/>
              <a:t>determinent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9CEEDFD-5559-8553-8A1E-A07909A501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695" r="1695"/>
          <a:stretch/>
        </p:blipFill>
        <p:spPr/>
      </p:pic>
    </p:spTree>
    <p:extLst>
      <p:ext uri="{BB962C8B-B14F-4D97-AF65-F5344CB8AC3E}">
        <p14:creationId xmlns:p14="http://schemas.microsoft.com/office/powerpoint/2010/main" val="83330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574B-2E65-5584-F1D1-942B10EE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616952" cy="1292662"/>
          </a:xfrm>
        </p:spPr>
        <p:txBody>
          <a:bodyPr>
            <a:spAutoFit/>
          </a:bodyPr>
          <a:lstStyle/>
          <a:p>
            <a:r>
              <a:rPr lang="en-US" dirty="0"/>
              <a:t>FEATURE SCALING </a:t>
            </a:r>
            <a:br>
              <a:rPr lang="en-US" dirty="0"/>
            </a:br>
            <a:r>
              <a:rPr lang="en-US" dirty="0"/>
              <a:t>- WHY IS IT IMPORTANT?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B17C1A7-4094-3E04-1E57-E11932D2C263}"/>
              </a:ext>
            </a:extLst>
          </p:cNvPr>
          <p:cNvGrpSpPr/>
          <p:nvPr/>
        </p:nvGrpSpPr>
        <p:grpSpPr>
          <a:xfrm>
            <a:off x="1026147" y="4195291"/>
            <a:ext cx="2771654" cy="314264"/>
            <a:chOff x="0" y="0"/>
            <a:chExt cx="3785870" cy="429260"/>
          </a:xfrm>
          <a:solidFill>
            <a:srgbClr val="1118E8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E732AC9-B48A-40C2-95D4-84E01E09A6C6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EABC1760-E349-D139-9AB9-997BF36C1E6A}"/>
              </a:ext>
            </a:extLst>
          </p:cNvPr>
          <p:cNvGrpSpPr/>
          <p:nvPr/>
        </p:nvGrpSpPr>
        <p:grpSpPr>
          <a:xfrm rot="16200000">
            <a:off x="108338" y="3277483"/>
            <a:ext cx="2149881" cy="314264"/>
            <a:chOff x="0" y="0"/>
            <a:chExt cx="2936575" cy="429260"/>
          </a:xfrm>
          <a:solidFill>
            <a:srgbClr val="1118E8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4FD085C-2D66-8C4D-9C92-0D81F9DE3173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326F50D-926C-D1AC-F41B-C26C8871FCE1}"/>
              </a:ext>
            </a:extLst>
          </p:cNvPr>
          <p:cNvGrpSpPr/>
          <p:nvPr/>
        </p:nvGrpSpPr>
        <p:grpSpPr>
          <a:xfrm>
            <a:off x="1907735" y="2867740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27FE1A9-E8B9-184D-4A58-757567B7CC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154A697-9C3F-168C-B1B6-2ED81BB9900A}"/>
              </a:ext>
            </a:extLst>
          </p:cNvPr>
          <p:cNvGrpSpPr/>
          <p:nvPr/>
        </p:nvGrpSpPr>
        <p:grpSpPr>
          <a:xfrm rot="16200000">
            <a:off x="1279711" y="3576252"/>
            <a:ext cx="1381636" cy="215787"/>
            <a:chOff x="0" y="0"/>
            <a:chExt cx="9194800" cy="8128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26E5E96-4940-76DA-4D0C-CA154392F379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C1CF493-5C1A-3145-2D2D-AF85E30641B0}"/>
              </a:ext>
            </a:extLst>
          </p:cNvPr>
          <p:cNvGrpSpPr/>
          <p:nvPr/>
        </p:nvGrpSpPr>
        <p:grpSpPr>
          <a:xfrm>
            <a:off x="1907735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6E12D2-27BA-CF19-2AE8-F8BF1A49C6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7B3EAC28-C2EA-4301-E89D-C92D3549EBA4}"/>
              </a:ext>
            </a:extLst>
          </p:cNvPr>
          <p:cNvGrpSpPr/>
          <p:nvPr/>
        </p:nvGrpSpPr>
        <p:grpSpPr>
          <a:xfrm>
            <a:off x="2642620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C44AA48-743C-C3C8-5655-38521A17B1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F60702DD-5C31-85BF-3BA2-F0A872FDF414}"/>
              </a:ext>
            </a:extLst>
          </p:cNvPr>
          <p:cNvGrpSpPr/>
          <p:nvPr/>
        </p:nvGrpSpPr>
        <p:grpSpPr>
          <a:xfrm>
            <a:off x="1112579" y="2835998"/>
            <a:ext cx="795156" cy="215787"/>
            <a:chOff x="0" y="0"/>
            <a:chExt cx="9194800" cy="812800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BCDE1B3-712C-9D22-C46B-A1E98D700F33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DE20CC94-4F0B-7018-9A9C-E58E4FAB5089}"/>
              </a:ext>
            </a:extLst>
          </p:cNvPr>
          <p:cNvSpPr txBox="1"/>
          <p:nvPr/>
        </p:nvSpPr>
        <p:spPr>
          <a:xfrm>
            <a:off x="4070417" y="4232860"/>
            <a:ext cx="2187507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Year of experience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5991C51-298A-B18F-A141-FDE92F238943}"/>
              </a:ext>
            </a:extLst>
          </p:cNvPr>
          <p:cNvSpPr txBox="1"/>
          <p:nvPr/>
        </p:nvSpPr>
        <p:spPr>
          <a:xfrm>
            <a:off x="1512217" y="2343715"/>
            <a:ext cx="146977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Weight in grams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0DCB1EA9-1203-C357-90B5-264CA45E5773}"/>
              </a:ext>
            </a:extLst>
          </p:cNvPr>
          <p:cNvSpPr txBox="1"/>
          <p:nvPr/>
        </p:nvSpPr>
        <p:spPr>
          <a:xfrm>
            <a:off x="504824" y="347830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1000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D2B039F-AE54-32CE-A3CA-284ACB5861F7}"/>
              </a:ext>
            </a:extLst>
          </p:cNvPr>
          <p:cNvGrpSpPr/>
          <p:nvPr/>
        </p:nvGrpSpPr>
        <p:grpSpPr>
          <a:xfrm>
            <a:off x="1910258" y="3468358"/>
            <a:ext cx="795156" cy="215787"/>
            <a:chOff x="0" y="0"/>
            <a:chExt cx="9194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C9467A6-636D-C762-C558-9DD6AB74962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50CB590E-8AAB-3B74-6628-0991A2166AFB}"/>
              </a:ext>
            </a:extLst>
          </p:cNvPr>
          <p:cNvGrpSpPr/>
          <p:nvPr/>
        </p:nvGrpSpPr>
        <p:grpSpPr>
          <a:xfrm rot="16200000">
            <a:off x="2307836" y="3869492"/>
            <a:ext cx="795156" cy="215787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979D5992-C1D5-C352-1288-CF22FDF11361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id="{AB909762-A0FD-9D7B-350B-3EFA276A1302}"/>
              </a:ext>
            </a:extLst>
          </p:cNvPr>
          <p:cNvGrpSpPr/>
          <p:nvPr/>
        </p:nvGrpSpPr>
        <p:grpSpPr>
          <a:xfrm>
            <a:off x="1115102" y="3479877"/>
            <a:ext cx="795156" cy="215787"/>
            <a:chOff x="0" y="0"/>
            <a:chExt cx="9194800" cy="812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10727A8-55F1-A3BE-15B0-92D6DB96428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18" name="TextBox 28">
            <a:extLst>
              <a:ext uri="{FF2B5EF4-FFF2-40B4-BE49-F238E27FC236}">
                <a16:creationId xmlns:a16="http://schemas.microsoft.com/office/drawing/2014/main" id="{3D702A80-97FE-C97C-E290-0F7F3D92FB0A}"/>
              </a:ext>
            </a:extLst>
          </p:cNvPr>
          <p:cNvSpPr txBox="1"/>
          <p:nvPr/>
        </p:nvSpPr>
        <p:spPr>
          <a:xfrm>
            <a:off x="504824" y="283212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1200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57D833A4-BC9B-26F4-DBFD-772CE64A3656}"/>
              </a:ext>
            </a:extLst>
          </p:cNvPr>
          <p:cNvSpPr txBox="1"/>
          <p:nvPr/>
        </p:nvSpPr>
        <p:spPr>
          <a:xfrm>
            <a:off x="1881682" y="4444465"/>
            <a:ext cx="168164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5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C61BD485-F8BD-633A-0044-B557BB485ACF}"/>
              </a:ext>
            </a:extLst>
          </p:cNvPr>
          <p:cNvSpPr txBox="1"/>
          <p:nvPr/>
        </p:nvSpPr>
        <p:spPr>
          <a:xfrm>
            <a:off x="2537986" y="4444465"/>
            <a:ext cx="33312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17877-3AD4-9E36-206B-9DE76E059118}"/>
              </a:ext>
            </a:extLst>
          </p:cNvPr>
          <p:cNvSpPr txBox="1"/>
          <p:nvPr/>
        </p:nvSpPr>
        <p:spPr>
          <a:xfrm>
            <a:off x="5372100" y="2543846"/>
            <a:ext cx="2718728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dirty="0"/>
              <a:t>Which point is closer from a KNN perspective?</a:t>
            </a:r>
          </a:p>
        </p:txBody>
      </p:sp>
    </p:spTree>
    <p:extLst>
      <p:ext uri="{BB962C8B-B14F-4D97-AF65-F5344CB8AC3E}">
        <p14:creationId xmlns:p14="http://schemas.microsoft.com/office/powerpoint/2010/main" val="108039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574B-2E65-5584-F1D1-942B10EE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616952" cy="1292662"/>
          </a:xfrm>
        </p:spPr>
        <p:txBody>
          <a:bodyPr>
            <a:spAutoFit/>
          </a:bodyPr>
          <a:lstStyle/>
          <a:p>
            <a:r>
              <a:rPr lang="en-US" dirty="0"/>
              <a:t>FEATURE SCALING </a:t>
            </a:r>
            <a:br>
              <a:rPr lang="en-US" dirty="0"/>
            </a:br>
            <a:r>
              <a:rPr lang="en-US" dirty="0"/>
              <a:t>- WHY IS IT IMPORTANT?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B17C1A7-4094-3E04-1E57-E11932D2C263}"/>
              </a:ext>
            </a:extLst>
          </p:cNvPr>
          <p:cNvGrpSpPr/>
          <p:nvPr/>
        </p:nvGrpSpPr>
        <p:grpSpPr>
          <a:xfrm>
            <a:off x="1026147" y="4195291"/>
            <a:ext cx="2771654" cy="314264"/>
            <a:chOff x="0" y="0"/>
            <a:chExt cx="3785870" cy="429260"/>
          </a:xfrm>
          <a:solidFill>
            <a:srgbClr val="1118E8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E732AC9-B48A-40C2-95D4-84E01E09A6C6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EABC1760-E349-D139-9AB9-997BF36C1E6A}"/>
              </a:ext>
            </a:extLst>
          </p:cNvPr>
          <p:cNvGrpSpPr/>
          <p:nvPr/>
        </p:nvGrpSpPr>
        <p:grpSpPr>
          <a:xfrm rot="16200000">
            <a:off x="108338" y="3277483"/>
            <a:ext cx="2149881" cy="314264"/>
            <a:chOff x="0" y="0"/>
            <a:chExt cx="2936575" cy="429260"/>
          </a:xfrm>
          <a:solidFill>
            <a:srgbClr val="1118E8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4FD085C-2D66-8C4D-9C92-0D81F9DE3173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326F50D-926C-D1AC-F41B-C26C8871FCE1}"/>
              </a:ext>
            </a:extLst>
          </p:cNvPr>
          <p:cNvGrpSpPr/>
          <p:nvPr/>
        </p:nvGrpSpPr>
        <p:grpSpPr>
          <a:xfrm>
            <a:off x="1907735" y="2867740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27FE1A9-E8B9-184D-4A58-757567B7CC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154A697-9C3F-168C-B1B6-2ED81BB9900A}"/>
              </a:ext>
            </a:extLst>
          </p:cNvPr>
          <p:cNvGrpSpPr/>
          <p:nvPr/>
        </p:nvGrpSpPr>
        <p:grpSpPr>
          <a:xfrm rot="16200000">
            <a:off x="1279711" y="3576252"/>
            <a:ext cx="1381636" cy="215787"/>
            <a:chOff x="0" y="0"/>
            <a:chExt cx="9194800" cy="8128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26E5E96-4940-76DA-4D0C-CA154392F379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C1CF493-5C1A-3145-2D2D-AF85E30641B0}"/>
              </a:ext>
            </a:extLst>
          </p:cNvPr>
          <p:cNvGrpSpPr/>
          <p:nvPr/>
        </p:nvGrpSpPr>
        <p:grpSpPr>
          <a:xfrm>
            <a:off x="1907735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6E12D2-27BA-CF19-2AE8-F8BF1A49C6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7B3EAC28-C2EA-4301-E89D-C92D3549EBA4}"/>
              </a:ext>
            </a:extLst>
          </p:cNvPr>
          <p:cNvGrpSpPr/>
          <p:nvPr/>
        </p:nvGrpSpPr>
        <p:grpSpPr>
          <a:xfrm>
            <a:off x="2642620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C44AA48-743C-C3C8-5655-38521A17B1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F60702DD-5C31-85BF-3BA2-F0A872FDF414}"/>
              </a:ext>
            </a:extLst>
          </p:cNvPr>
          <p:cNvGrpSpPr/>
          <p:nvPr/>
        </p:nvGrpSpPr>
        <p:grpSpPr>
          <a:xfrm>
            <a:off x="1112579" y="2835998"/>
            <a:ext cx="795156" cy="215787"/>
            <a:chOff x="0" y="0"/>
            <a:chExt cx="9194800" cy="812800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BCDE1B3-712C-9D22-C46B-A1E98D700F33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DE20CC94-4F0B-7018-9A9C-E58E4FAB5089}"/>
              </a:ext>
            </a:extLst>
          </p:cNvPr>
          <p:cNvSpPr txBox="1"/>
          <p:nvPr/>
        </p:nvSpPr>
        <p:spPr>
          <a:xfrm>
            <a:off x="4070417" y="4232860"/>
            <a:ext cx="2187507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Year of experience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5991C51-298A-B18F-A141-FDE92F238943}"/>
              </a:ext>
            </a:extLst>
          </p:cNvPr>
          <p:cNvSpPr txBox="1"/>
          <p:nvPr/>
        </p:nvSpPr>
        <p:spPr>
          <a:xfrm>
            <a:off x="1512217" y="2343715"/>
            <a:ext cx="146977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Weight in grams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0DCB1EA9-1203-C357-90B5-264CA45E5773}"/>
              </a:ext>
            </a:extLst>
          </p:cNvPr>
          <p:cNvSpPr txBox="1"/>
          <p:nvPr/>
        </p:nvSpPr>
        <p:spPr>
          <a:xfrm>
            <a:off x="504824" y="347830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1000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D2B039F-AE54-32CE-A3CA-284ACB5861F7}"/>
              </a:ext>
            </a:extLst>
          </p:cNvPr>
          <p:cNvGrpSpPr/>
          <p:nvPr/>
        </p:nvGrpSpPr>
        <p:grpSpPr>
          <a:xfrm>
            <a:off x="1910258" y="3468358"/>
            <a:ext cx="795156" cy="215787"/>
            <a:chOff x="0" y="0"/>
            <a:chExt cx="9194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C9467A6-636D-C762-C558-9DD6AB74962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50CB590E-8AAB-3B74-6628-0991A2166AFB}"/>
              </a:ext>
            </a:extLst>
          </p:cNvPr>
          <p:cNvGrpSpPr/>
          <p:nvPr/>
        </p:nvGrpSpPr>
        <p:grpSpPr>
          <a:xfrm rot="16200000">
            <a:off x="2307836" y="3869492"/>
            <a:ext cx="795156" cy="215787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979D5992-C1D5-C352-1288-CF22FDF11361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id="{AB909762-A0FD-9D7B-350B-3EFA276A1302}"/>
              </a:ext>
            </a:extLst>
          </p:cNvPr>
          <p:cNvGrpSpPr/>
          <p:nvPr/>
        </p:nvGrpSpPr>
        <p:grpSpPr>
          <a:xfrm>
            <a:off x="1115102" y="3479877"/>
            <a:ext cx="795156" cy="215787"/>
            <a:chOff x="0" y="0"/>
            <a:chExt cx="9194800" cy="812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10727A8-55F1-A3BE-15B0-92D6DB96428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</p:sp>
      </p:grpSp>
      <p:sp>
        <p:nvSpPr>
          <p:cNvPr id="18" name="TextBox 28">
            <a:extLst>
              <a:ext uri="{FF2B5EF4-FFF2-40B4-BE49-F238E27FC236}">
                <a16:creationId xmlns:a16="http://schemas.microsoft.com/office/drawing/2014/main" id="{3D702A80-97FE-C97C-E290-0F7F3D92FB0A}"/>
              </a:ext>
            </a:extLst>
          </p:cNvPr>
          <p:cNvSpPr txBox="1"/>
          <p:nvPr/>
        </p:nvSpPr>
        <p:spPr>
          <a:xfrm>
            <a:off x="504824" y="283212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1200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57D833A4-BC9B-26F4-DBFD-772CE64A3656}"/>
              </a:ext>
            </a:extLst>
          </p:cNvPr>
          <p:cNvSpPr txBox="1"/>
          <p:nvPr/>
        </p:nvSpPr>
        <p:spPr>
          <a:xfrm>
            <a:off x="1881682" y="4444465"/>
            <a:ext cx="168164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5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C61BD485-F8BD-633A-0044-B557BB485ACF}"/>
              </a:ext>
            </a:extLst>
          </p:cNvPr>
          <p:cNvSpPr txBox="1"/>
          <p:nvPr/>
        </p:nvSpPr>
        <p:spPr>
          <a:xfrm>
            <a:off x="2537986" y="4444465"/>
            <a:ext cx="33312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17877-3AD4-9E36-206B-9DE76E059118}"/>
              </a:ext>
            </a:extLst>
          </p:cNvPr>
          <p:cNvSpPr txBox="1"/>
          <p:nvPr/>
        </p:nvSpPr>
        <p:spPr>
          <a:xfrm>
            <a:off x="5372100" y="2899446"/>
            <a:ext cx="2718728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dirty="0"/>
              <a:t>Crucial in distance based algorithms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4D372D9A-6BBD-6E1A-EBC9-7A190582A13D}"/>
              </a:ext>
            </a:extLst>
          </p:cNvPr>
          <p:cNvSpPr txBox="1"/>
          <p:nvPr/>
        </p:nvSpPr>
        <p:spPr>
          <a:xfrm>
            <a:off x="504824" y="315521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b="1" dirty="0">
                <a:solidFill>
                  <a:srgbClr val="00B050"/>
                </a:solidFill>
              </a:rPr>
              <a:t>20%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B1CE9EC1-41D2-FD92-B72E-5FABB2571B34}"/>
              </a:ext>
            </a:extLst>
          </p:cNvPr>
          <p:cNvSpPr txBox="1"/>
          <p:nvPr/>
        </p:nvSpPr>
        <p:spPr>
          <a:xfrm>
            <a:off x="2131570" y="4444465"/>
            <a:ext cx="410418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38420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BBEB-4B21-581A-9510-A0E76597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034129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629B6-2962-76FE-1ACC-08FF788A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2048256"/>
          </a:xfrm>
        </p:spPr>
        <p:txBody>
          <a:bodyPr/>
          <a:lstStyle/>
          <a:p>
            <a:r>
              <a:rPr lang="en-US" dirty="0"/>
              <a:t>Each value of the dataset x will be converted to a new "normalized" value 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Shape of the distribution of data is unchanged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CB4281-87E0-F3B6-B5CD-8791DF40049F}"/>
              </a:ext>
            </a:extLst>
          </p:cNvPr>
          <p:cNvSpPr/>
          <p:nvPr/>
        </p:nvSpPr>
        <p:spPr>
          <a:xfrm>
            <a:off x="6121153" y="1913426"/>
            <a:ext cx="2417540" cy="886145"/>
          </a:xfrm>
          <a:custGeom>
            <a:avLst/>
            <a:gdLst/>
            <a:ahLst/>
            <a:cxnLst/>
            <a:rect l="l" t="t" r="r" b="b"/>
            <a:pathLst>
              <a:path w="6633322" h="2431431">
                <a:moveTo>
                  <a:pt x="0" y="0"/>
                </a:moveTo>
                <a:lnTo>
                  <a:pt x="6633322" y="0"/>
                </a:lnTo>
                <a:lnTo>
                  <a:pt x="6633322" y="2431432"/>
                </a:lnTo>
                <a:lnTo>
                  <a:pt x="0" y="243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9539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BBEB-4B21-581A-9510-A0E76597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034129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629B6-2962-76FE-1ACC-08FF788A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2048256"/>
          </a:xfrm>
        </p:spPr>
        <p:txBody>
          <a:bodyPr/>
          <a:lstStyle/>
          <a:p>
            <a:r>
              <a:rPr lang="en-US" dirty="0"/>
              <a:t>RE-SCALE THE DISTRIBUTION TO BE BETWEEN ZERO AND ONE!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VALUE OF THE DATASET X WILL BE CONVERTED TO A NEW "NORMALIZED" VALUE 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SHAPE OF THE DISTRIBUTION OF DATA IS UNCHANGED</a:t>
            </a:r>
          </a:p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CB4281-87E0-F3B6-B5CD-8791DF40049F}"/>
              </a:ext>
            </a:extLst>
          </p:cNvPr>
          <p:cNvSpPr/>
          <p:nvPr/>
        </p:nvSpPr>
        <p:spPr>
          <a:xfrm>
            <a:off x="6356349" y="2470150"/>
            <a:ext cx="2082801" cy="628650"/>
          </a:xfrm>
          <a:custGeom>
            <a:avLst/>
            <a:gdLst/>
            <a:ahLst/>
            <a:cxnLst/>
            <a:rect l="l" t="t" r="r" b="b"/>
            <a:pathLst>
              <a:path w="6633322" h="2431431">
                <a:moveTo>
                  <a:pt x="0" y="0"/>
                </a:moveTo>
                <a:lnTo>
                  <a:pt x="6633322" y="0"/>
                </a:lnTo>
                <a:lnTo>
                  <a:pt x="6633322" y="2431432"/>
                </a:lnTo>
                <a:lnTo>
                  <a:pt x="0" y="243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93" t="-23897" r="-4778" b="-17063"/>
            </a:stretch>
          </a:blipFill>
        </p:spPr>
      </p:sp>
    </p:spTree>
    <p:extLst>
      <p:ext uri="{BB962C8B-B14F-4D97-AF65-F5344CB8AC3E}">
        <p14:creationId xmlns:p14="http://schemas.microsoft.com/office/powerpoint/2010/main" val="323842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84A3-C089-A86E-F388-A8994719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858000" cy="1292662"/>
          </a:xfrm>
        </p:spPr>
        <p:txBody>
          <a:bodyPr>
            <a:spAutoFit/>
          </a:bodyPr>
          <a:lstStyle/>
          <a:p>
            <a:r>
              <a:rPr lang="en-US" dirty="0"/>
              <a:t>Z-SCORE : STANDARDIZATION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F3C1C-7239-0CDA-FA0E-D0787201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1885131"/>
          </a:xfrm>
        </p:spPr>
        <p:txBody>
          <a:bodyPr/>
          <a:lstStyle/>
          <a:p>
            <a:r>
              <a:rPr lang="en-US" dirty="0"/>
              <a:t>The z-score is a way to standardize/normalize all your data in a way that tells you how many standard deviations each point is from the mean</a:t>
            </a:r>
          </a:p>
          <a:p>
            <a:endParaRPr lang="en-US" dirty="0"/>
          </a:p>
          <a:p>
            <a:r>
              <a:rPr lang="en-US" dirty="0"/>
              <a:t>If the z-score is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less than 1: </a:t>
            </a:r>
            <a:r>
              <a:rPr lang="en-US" dirty="0"/>
              <a:t>that data point is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within 1 standard deviation </a:t>
            </a:r>
            <a:r>
              <a:rPr lang="en-US" dirty="0"/>
              <a:t>of mean</a:t>
            </a:r>
          </a:p>
          <a:p>
            <a:endParaRPr lang="en-US" dirty="0"/>
          </a:p>
          <a:p>
            <a:r>
              <a:rPr lang="en-US" dirty="0"/>
              <a:t>Allows you to bring different distributions to the same scale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of usage: to standardize grades across different schools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Very important in machine learning</a:t>
            </a:r>
          </a:p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9FBC806-5210-0077-FC2C-C8D35EFFDB40}"/>
              </a:ext>
            </a:extLst>
          </p:cNvPr>
          <p:cNvSpPr/>
          <p:nvPr/>
        </p:nvSpPr>
        <p:spPr>
          <a:xfrm>
            <a:off x="6321218" y="2935699"/>
            <a:ext cx="2153009" cy="823501"/>
          </a:xfrm>
          <a:custGeom>
            <a:avLst/>
            <a:gdLst/>
            <a:ahLst/>
            <a:cxnLst/>
            <a:rect l="l" t="t" r="r" b="b"/>
            <a:pathLst>
              <a:path w="3983300" h="1523566">
                <a:moveTo>
                  <a:pt x="0" y="0"/>
                </a:moveTo>
                <a:lnTo>
                  <a:pt x="3983300" y="0"/>
                </a:lnTo>
                <a:lnTo>
                  <a:pt x="3983300" y="1523566"/>
                </a:lnTo>
                <a:lnTo>
                  <a:pt x="0" y="152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4033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75">
            <a:extLst>
              <a:ext uri="{FF2B5EF4-FFF2-40B4-BE49-F238E27FC236}">
                <a16:creationId xmlns:a16="http://schemas.microsoft.com/office/drawing/2014/main" id="{3E1021A4-17AC-F936-39A5-603A42F2C0E7}"/>
              </a:ext>
            </a:extLst>
          </p:cNvPr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rgbClr val="2DC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2D20D-4273-969B-B3B4-F40414D2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3410755" cy="2585323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AND AFTER FEATURE SCALING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09CA4A4-A9D1-D2D2-03C2-C359DC4B9FBB}"/>
              </a:ext>
            </a:extLst>
          </p:cNvPr>
          <p:cNvSpPr>
            <a:spLocks noChangeAspect="1"/>
          </p:cNvSpPr>
          <p:nvPr/>
        </p:nvSpPr>
        <p:spPr>
          <a:xfrm>
            <a:off x="4870361" y="954966"/>
            <a:ext cx="4023360" cy="3017520"/>
          </a:xfrm>
          <a:custGeom>
            <a:avLst/>
            <a:gdLst/>
            <a:ahLst/>
            <a:cxnLst/>
            <a:rect l="l" t="t" r="r" b="b"/>
            <a:pathLst>
              <a:path w="9554977" h="7166233">
                <a:moveTo>
                  <a:pt x="0" y="0"/>
                </a:moveTo>
                <a:lnTo>
                  <a:pt x="9554977" y="0"/>
                </a:lnTo>
                <a:lnTo>
                  <a:pt x="9554977" y="7166233"/>
                </a:lnTo>
                <a:lnTo>
                  <a:pt x="0" y="716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88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joao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687</Words>
  <Application>Microsoft Office PowerPoint</Application>
  <PresentationFormat>On-screen Show (16:9)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</vt:lpstr>
      <vt:lpstr>Montserrat Light</vt:lpstr>
      <vt:lpstr>Montserrat</vt:lpstr>
      <vt:lpstr>Arial</vt:lpstr>
      <vt:lpstr>Poppins SemiBold</vt:lpstr>
      <vt:lpstr>Wingdings</vt:lpstr>
      <vt:lpstr>Montserrat SemiBold</vt:lpstr>
      <vt:lpstr>Poppins Light</vt:lpstr>
      <vt:lpstr>Simple Light</vt:lpstr>
      <vt:lpstr>PowerPoint Presentation</vt:lpstr>
      <vt:lpstr>PowerPoint Presentation</vt:lpstr>
      <vt:lpstr>Feature Scaling</vt:lpstr>
      <vt:lpstr>FEATURE SCALING  - WHY IS IT IMPORTANT?</vt:lpstr>
      <vt:lpstr>FEATURE SCALING  - WHY IS IT IMPORTANT?</vt:lpstr>
      <vt:lpstr>NORMALIZATION </vt:lpstr>
      <vt:lpstr>NORMALIZATION </vt:lpstr>
      <vt:lpstr>Z-SCORE : STANDARDIZATION</vt:lpstr>
      <vt:lpstr>BEFORE AND AFTER FEATURE SCALING</vt:lpstr>
      <vt:lpstr>PowerPoint Presentation</vt:lpstr>
      <vt:lpstr>FEATURE SELECTION - NUMERICAL VS CATEGORICAL</vt:lpstr>
      <vt:lpstr>FEATURE SELECTION - ONE HOT ENCODING </vt:lpstr>
      <vt:lpstr>FEATURE SELECTION - ONE HOT ENCODING </vt:lpstr>
      <vt:lpstr>FEATURE SELECTION - ONE HOT ENCODING </vt:lpstr>
      <vt:lpstr>FEATURE SELECTION - ONE HOT ENCODING </vt:lpstr>
      <vt:lpstr>FEATURE SELECTION - BINNING</vt:lpstr>
      <vt:lpstr>FEATURE SELECTION –  TESTS OF INDEPENDENCE</vt:lpstr>
      <vt:lpstr>CORRELATION THRESHOLDS</vt:lpstr>
      <vt:lpstr>PowerPoint Presentation</vt:lpstr>
      <vt:lpstr>MODEL GENERALIZATION</vt:lpstr>
      <vt:lpstr>GENERALIZATION, UNDERFITTING &amp; OVERFITTING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Muawiya</dc:creator>
  <cp:lastModifiedBy>Saba Gull</cp:lastModifiedBy>
  <cp:revision>17</cp:revision>
  <dcterms:modified xsi:type="dcterms:W3CDTF">2024-08-13T17:51:34Z</dcterms:modified>
</cp:coreProperties>
</file>